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94" r:id="rId5"/>
    <p:sldId id="396" r:id="rId6"/>
    <p:sldId id="393" r:id="rId7"/>
    <p:sldId id="259" r:id="rId8"/>
    <p:sldId id="265" r:id="rId9"/>
    <p:sldId id="3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7265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2568" userDrawn="1">
          <p15:clr>
            <a:srgbClr val="A4A3A4"/>
          </p15:clr>
        </p15:guide>
        <p15:guide id="8" orient="horz" pos="164" userDrawn="1">
          <p15:clr>
            <a:srgbClr val="A4A3A4"/>
          </p15:clr>
        </p15:guide>
        <p15:guide id="9" orient="horz" pos="41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4391D9-D0BA-A668-BD97-34C4AD93EA4B}" name="Usuari convidat" initials="Uc" userId="S::urn:spo:anon#4b67e97570abb40fbe1a57337ba97bd4cced8df0bf7b82b1c62847c14fcc04d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86B"/>
    <a:srgbClr val="D9EBF9"/>
    <a:srgbClr val="00A9CC"/>
    <a:srgbClr val="00B1BF"/>
    <a:srgbClr val="FF3366"/>
    <a:srgbClr val="E82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48" d="100"/>
          <a:sy n="48" d="100"/>
        </p:scale>
        <p:origin x="53" y="706"/>
      </p:cViewPr>
      <p:guideLst>
        <p:guide orient="horz" pos="3952"/>
        <p:guide pos="3840"/>
        <p:guide pos="415"/>
        <p:guide orient="horz" pos="2260"/>
        <p:guide pos="7265"/>
        <p:guide orient="horz" pos="323"/>
        <p:guide orient="horz" pos="2568"/>
        <p:guide orient="horz" pos="164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DB20-A8B0-4A39-8743-2FBCE97AAAA0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08952-82EA-4F57-9425-0A7A94C17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4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08952-82EA-4F57-9425-0A7A94C17B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8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B7DB-8406-8B4D-0D45-4E0C41D4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C1599-48E4-754C-D4AF-78BCFBD0A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AFAFA-C976-C2D2-A2E6-789619D47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6DD3-C003-B4DE-85D4-7EC3647E6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08952-82EA-4F57-9425-0A7A94C17B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5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B7DB-8406-8B4D-0D45-4E0C41D4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C1599-48E4-754C-D4AF-78BCFBD0A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AFAFA-C976-C2D2-A2E6-789619D47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6DD3-C003-B4DE-85D4-7EC3647E6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08952-82EA-4F57-9425-0A7A94C17B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5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6764-33B5-1B23-9012-847A9E40C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EEFE9-8A57-F0B5-C3AD-24BE49EC8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930E2-9B72-A984-34FC-367F9755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789A-2A3C-DC85-ADCD-6862045E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491C1-D9BA-2EF8-08DC-2F97AF42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EB79-92C3-F786-3FA4-71C76155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125C1-1F56-FFC1-1A86-1D67E37BA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86F2D-0C8D-C58F-F916-21D3B05E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79FF-7760-4E2F-095C-DB25946F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77F36-7ABA-3A4F-7365-7B8DEC61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83E3A-92CF-B34E-137C-75BCF3A21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48F48-32D8-5611-5288-212DC0B7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99B7-F7E7-8606-824F-D5CD54BF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1110-04C1-5162-E891-34591CB6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F6FE8-2CB1-3540-66B6-42A6C662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5491-0CC4-6765-FD3C-BEEBFE2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7AD84-D9DA-C452-F3CB-17E30B647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1762-FD05-B10F-5E0D-C7F1FA12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60F29-9EAB-D178-9084-D1A99AED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C35AA-B6C6-3F5C-52AC-7C65A75F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AFAD-FD7A-2763-3CC5-CB510EA9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4EE1A-3F6D-DF9B-0C50-57FA4F6D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CD891-EFA7-8A40-7313-F2DF28E5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CC2B-7787-9E04-37A0-35CD890F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C3A9F-D258-8975-F207-254C8391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76A6-8BAC-CC44-1A13-5141FB56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CD35-E5F6-F59F-72DF-89E3B51ED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9662C-FB7E-5A00-1EA6-929A40D16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317DC-AACA-3FD0-9426-BFD022EF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457F-4DE6-2383-8E8D-C35DA5FA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A3384-9A25-4FB1-7AF5-DC9A05A6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2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6226-CA99-72BE-4260-C68F62B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BCE1-7E2B-537E-538E-BBA8BC0E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5C19E-AB57-27D5-970B-483B59677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79769-D825-59D7-54CD-87639169A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1C1DB-08ED-D6F8-070F-9C94F85D2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342E4-B8CE-C517-DA30-E83C1F8C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A4B42-4348-B866-D067-09E4C3E1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F0B15-8203-8895-2974-9A32E8F8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0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91E30-43C3-B442-A602-BD24A6B3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8E89C-EE37-A47A-2E4D-BA89FC98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A1247-4337-A863-536E-EB25465E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B07D0-FE2A-2D94-951A-18F9A064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32C7D-3B76-8DD4-7047-152A1BCE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B8B33-70DF-0663-96F0-BC58DEF9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38DFA-0378-8D0F-AA0C-BB4309A6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3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0BF3-92A4-7C1B-87E0-FA7AC70C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77DE-1192-05F3-9303-D4CDEF99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EF26-0594-FC0B-8DF7-5331AD9CC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331AC-E254-5605-FE66-413B3D8B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A4281-6D80-283B-4D2A-60C0778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8E01-9783-8741-7223-0CE762FC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3FF0-2317-A722-C94E-D5EA81BB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54D8A-6491-C52F-96EA-1237061F6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3E271-55DF-E69F-8338-E0E31CD9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4B3A1-0A85-902F-823B-0B8E7E4C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35FC7-D3CB-3CEB-5E83-299C654B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2C17-C992-D1CD-0FE6-7445E1D8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4535F-9D56-4436-3497-ADDC568B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E61E3-4ED9-D1F6-2562-13EDADA9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89DD-85BE-835F-107D-CE09638C1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19711-09B0-4F15-AB99-5EAB26D8FE9D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5A9F4-52B5-3EDC-BB5A-DAC0FAE70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F039-4168-DA86-4BFE-CE61DE63E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E7BD0-401B-4D21-A311-4E963F56D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2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7F48E239-2620-5772-B0C1-737A4B8BB6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C8A18-C728-D7CF-55BF-9B5396D25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44A91-63FE-C49A-5B80-6302B764656D}"/>
              </a:ext>
            </a:extLst>
          </p:cNvPr>
          <p:cNvSpPr txBox="1"/>
          <p:nvPr/>
        </p:nvSpPr>
        <p:spPr>
          <a:xfrm>
            <a:off x="4167662" y="2565538"/>
            <a:ext cx="86521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C486B"/>
                </a:solidFill>
                <a:latin typeface="Halvar Breit Md" panose="00000605000000000000" pitchFamily="2" charset="0"/>
              </a:rPr>
              <a:t>FOREU4ALL Discussion Paper</a:t>
            </a:r>
          </a:p>
          <a:p>
            <a:endParaRPr lang="en-US" sz="3600" b="1" dirty="0">
              <a:solidFill>
                <a:srgbClr val="1C486B"/>
              </a:solidFill>
              <a:latin typeface="Halvar Breit Md" panose="00000605000000000000" pitchFamily="2" charset="0"/>
            </a:endParaRPr>
          </a:p>
          <a:p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European </a:t>
            </a:r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Universities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Alliances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: </a:t>
            </a:r>
          </a:p>
          <a:p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Beating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 Heart </a:t>
            </a:r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Europe’s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 Future</a:t>
            </a:r>
          </a:p>
          <a:p>
            <a:endParaRPr lang="de-DE" sz="3600" dirty="0">
              <a:solidFill>
                <a:srgbClr val="1C476B"/>
              </a:solidFill>
              <a:latin typeface="Calibri" panose="020F0502020204030204" pitchFamily="34" charset="0"/>
            </a:endParaRPr>
          </a:p>
          <a:p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Way </a:t>
            </a:r>
            <a:r>
              <a:rPr lang="de-DE" sz="3600" dirty="0" err="1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forward</a:t>
            </a:r>
            <a:r>
              <a:rPr lang="de-DE" sz="3600" dirty="0">
                <a:solidFill>
                  <a:srgbClr val="1C476B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sz="2800" b="1" dirty="0">
              <a:solidFill>
                <a:srgbClr val="1C486B"/>
              </a:solidFill>
              <a:latin typeface="Halvar Breit Md" panose="00000605000000000000" pitchFamily="2" charset="0"/>
            </a:endParaRPr>
          </a:p>
          <a:p>
            <a:endParaRPr lang="en-US" sz="2800" b="1" dirty="0">
              <a:solidFill>
                <a:srgbClr val="1C486B"/>
              </a:solidFill>
              <a:latin typeface="Halvar Breit Md" panose="00000605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CEAA3-57DB-58D8-8D2A-1A8FFE1B73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2536" y="5981701"/>
            <a:ext cx="1309200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118C-6AD6-B801-1380-D3D1B449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5580DEDC-CE2C-4F92-C548-1BAF32E222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378FF-1540-AFEA-8993-475E8D666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02640-FB48-FD71-B806-B71F811DBE59}"/>
              </a:ext>
            </a:extLst>
          </p:cNvPr>
          <p:cNvSpPr txBox="1"/>
          <p:nvPr/>
        </p:nvSpPr>
        <p:spPr>
          <a:xfrm>
            <a:off x="657154" y="1564243"/>
            <a:ext cx="9800817" cy="46235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Deep collaboration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as key strength and much-needed partnership model;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Alliances advance the </a:t>
            </a: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fifth freedom 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as proposed by Enrico Letta;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Alliances are essential for achieving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European competitiveness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the ERA, the EEA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and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Union of Skills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Diversity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inclusiveness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 as bridges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across Europe’s knowledge square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Alliances </a:t>
            </a: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transform cooperation 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(many examples across various dimensions);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02B93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Vision for the </a:t>
            </a: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next MFF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. Nurture the diversity and need for:</a:t>
            </a:r>
          </a:p>
          <a:p>
            <a:pPr marL="914400" lvl="1" indent="-457200">
              <a:lnSpc>
                <a:spcPct val="150000"/>
              </a:lnSpc>
              <a:buClr>
                <a:srgbClr val="A02B9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Long-term 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support;</a:t>
            </a:r>
          </a:p>
          <a:p>
            <a:pPr marL="914400" lvl="1" indent="-457200">
              <a:lnSpc>
                <a:spcPct val="150000"/>
              </a:lnSpc>
              <a:buClr>
                <a:srgbClr val="A02B9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Holistic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 approach;</a:t>
            </a:r>
          </a:p>
          <a:p>
            <a:pPr marL="914400" lvl="1" indent="-457200">
              <a:lnSpc>
                <a:spcPct val="150000"/>
              </a:lnSpc>
              <a:buClr>
                <a:srgbClr val="A02B9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Non-directional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 support;</a:t>
            </a:r>
          </a:p>
          <a:p>
            <a:pPr marL="914400" lvl="1" indent="-457200">
              <a:lnSpc>
                <a:spcPct val="150000"/>
              </a:lnSpc>
              <a:buClr>
                <a:srgbClr val="A02B93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Poppins"/>
                <a:cs typeface="Poppins"/>
              </a:rPr>
              <a:t>Flexible</a:t>
            </a:r>
            <a:r>
              <a:rPr lang="en-US" dirty="0">
                <a:solidFill>
                  <a:prstClr val="black"/>
                </a:solidFill>
                <a:latin typeface="Poppins"/>
                <a:cs typeface="Poppins"/>
              </a:rPr>
              <a:t> support;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6629D-AB2A-8600-4A82-463FD28664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2536" y="5981701"/>
            <a:ext cx="1309200" cy="29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63908-53DC-4E3E-CE6D-533BD9034DB2}"/>
              </a:ext>
            </a:extLst>
          </p:cNvPr>
          <p:cNvSpPr txBox="1"/>
          <p:nvPr/>
        </p:nvSpPr>
        <p:spPr>
          <a:xfrm>
            <a:off x="657154" y="246873"/>
            <a:ext cx="61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C486B"/>
                </a:solidFill>
                <a:latin typeface="Halvar Breit Md" panose="00000605000000000000" pitchFamily="2" charset="0"/>
              </a:rPr>
              <a:t>Key messages </a:t>
            </a:r>
            <a:r>
              <a:rPr lang="en-US" sz="2800" b="1">
                <a:solidFill>
                  <a:srgbClr val="1C486B"/>
                </a:solidFill>
                <a:latin typeface="Halvar Breit Md" panose="00000605000000000000" pitchFamily="2" charset="0"/>
              </a:rPr>
              <a:t>Discussion Paper</a:t>
            </a:r>
            <a:endParaRPr lang="en-GB" sz="2800" b="1" dirty="0">
              <a:solidFill>
                <a:srgbClr val="1C486B"/>
              </a:solidFill>
              <a:latin typeface="Halvar Breit Md" panose="000006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118C-6AD6-B801-1380-D3D1B449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5580DEDC-CE2C-4F92-C548-1BAF32E222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378FF-1540-AFEA-8993-475E8D666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6629D-AB2A-8600-4A82-463FD28664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2536" y="5981701"/>
            <a:ext cx="1309200" cy="292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63908-53DC-4E3E-CE6D-533BD9034DB2}"/>
              </a:ext>
            </a:extLst>
          </p:cNvPr>
          <p:cNvSpPr txBox="1"/>
          <p:nvPr/>
        </p:nvSpPr>
        <p:spPr>
          <a:xfrm>
            <a:off x="657153" y="246873"/>
            <a:ext cx="7523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C486B"/>
                </a:solidFill>
                <a:latin typeface="Halvar Breit Md" panose="00000605000000000000" pitchFamily="2" charset="0"/>
              </a:rPr>
              <a:t>Educational </a:t>
            </a:r>
            <a:r>
              <a:rPr lang="en-US" sz="2800" b="1" dirty="0" err="1">
                <a:solidFill>
                  <a:srgbClr val="1C486B"/>
                </a:solidFill>
                <a:latin typeface="Halvar Breit Md" panose="00000605000000000000" pitchFamily="2" charset="0"/>
              </a:rPr>
              <a:t>programmes</a:t>
            </a:r>
            <a:r>
              <a:rPr lang="en-US" sz="2800" b="1" dirty="0">
                <a:solidFill>
                  <a:srgbClr val="1C486B"/>
                </a:solidFill>
                <a:latin typeface="Halvar Breit Md" panose="00000605000000000000" pitchFamily="2" charset="0"/>
              </a:rPr>
              <a:t> developed by Alliances</a:t>
            </a:r>
            <a:endParaRPr lang="en-GB" sz="2800" b="1" dirty="0">
              <a:solidFill>
                <a:srgbClr val="1C486B"/>
              </a:solidFill>
              <a:latin typeface="Halvar Breit Md" panose="00000605000000000000" pitchFamily="2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8E3DE67-BBF2-1E2E-6BBF-D5330FE0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5" y="1365045"/>
            <a:ext cx="11463804" cy="437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5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D612E9E8-27D2-C647-E1FA-786EEBC72E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31787"/>
          <a:stretch/>
        </p:blipFill>
        <p:spPr>
          <a:xfrm>
            <a:off x="340136" y="5631082"/>
            <a:ext cx="2238827" cy="72099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CF33C1E-8EA8-FEC3-1FF1-544806C98A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407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C8A18-C728-D7CF-55BF-9B5396D25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44A91-63FE-C49A-5B80-6302B764656D}"/>
              </a:ext>
            </a:extLst>
          </p:cNvPr>
          <p:cNvSpPr txBox="1"/>
          <p:nvPr/>
        </p:nvSpPr>
        <p:spPr>
          <a:xfrm>
            <a:off x="413049" y="704610"/>
            <a:ext cx="106983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alvar Breit Md" panose="00000605000000000000" pitchFamily="2" charset="0"/>
              </a:rPr>
              <a:t>Communication and Dissemination </a:t>
            </a:r>
          </a:p>
          <a:p>
            <a:endParaRPr lang="en-US" sz="2800" b="1" dirty="0">
              <a:solidFill>
                <a:schemeClr val="bg1"/>
              </a:solidFill>
              <a:latin typeface="Halvar Breit Md" panose="00000605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alvar Breit Md" panose="00000605000000000000" pitchFamily="2" charset="0"/>
              </a:rPr>
              <a:t>Stress that it is a discussion paper (not a policy 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alvar Breit Md" panose="00000605000000000000" pitchFamily="2" charset="0"/>
              </a:rPr>
              <a:t>Stress that it was co-created in the FOREU4ALL community of practice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alvar Breit Md" panose="00000605000000000000" pitchFamily="2" charset="0"/>
              </a:rPr>
              <a:t>Spread the word</a:t>
            </a:r>
          </a:p>
          <a:p>
            <a:endParaRPr lang="en-GB" sz="2800" dirty="0">
              <a:solidFill>
                <a:schemeClr val="bg1"/>
              </a:solidFill>
              <a:latin typeface="Halvar Breit Md" panose="00000605000000000000" pitchFamily="2" charset="0"/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7CC2A3-A235-E6FB-1D8E-6381AEE6E2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05" y="228896"/>
            <a:ext cx="1309202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B6E1-C6C9-97CB-0893-92716A52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4ADE2E9-8377-7B9C-699B-AF8B5A6818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407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136C5-686D-EEAA-175A-E126D6C6B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5E509-D774-17E3-77BA-6648ED82CFD9}"/>
              </a:ext>
            </a:extLst>
          </p:cNvPr>
          <p:cNvSpPr txBox="1"/>
          <p:nvPr/>
        </p:nvSpPr>
        <p:spPr>
          <a:xfrm>
            <a:off x="361907" y="699522"/>
            <a:ext cx="10698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alvar Breit Md" panose="00000605000000000000" pitchFamily="2" charset="0"/>
              </a:rPr>
              <a:t>Communication and Dissemination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Individual members of your own alliance (Leadership, academic staff, management, students and their representations)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Member states, respective ministries and their representatives </a:t>
            </a: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(federal and regional)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Representatives at EU level (MPs)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Associate partners </a:t>
            </a:r>
            <a:endParaRPr lang="en-US" sz="2800" dirty="0">
              <a:solidFill>
                <a:schemeClr val="bg1"/>
              </a:solidFill>
              <a:latin typeface="Halvar Breit Md" panose="00000605000000000000" pitchFamily="2" charset="0"/>
            </a:endParaRP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5B60F2-A1E7-4561-F94A-F999F86A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05" y="228896"/>
            <a:ext cx="1309202" cy="292099"/>
          </a:xfrm>
          <a:prstGeom prst="rect">
            <a:avLst/>
          </a:prstGeom>
        </p:spPr>
      </p:pic>
      <p:pic>
        <p:nvPicPr>
          <p:cNvPr id="4" name="Picture 3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1260656-08BD-08F2-C3A9-08F0A25B31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31787"/>
          <a:stretch/>
        </p:blipFill>
        <p:spPr>
          <a:xfrm>
            <a:off x="340136" y="5631082"/>
            <a:ext cx="2238827" cy="7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6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B6E1-C6C9-97CB-0893-92716A52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4ADE2E9-8377-7B9C-699B-AF8B5A6818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4076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136C5-686D-EEAA-175A-E126D6C6B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5E509-D774-17E3-77BA-6648ED82CFD9}"/>
              </a:ext>
            </a:extLst>
          </p:cNvPr>
          <p:cNvSpPr txBox="1"/>
          <p:nvPr/>
        </p:nvSpPr>
        <p:spPr>
          <a:xfrm>
            <a:off x="361907" y="699522"/>
            <a:ext cx="10698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alvar Breit Md" panose="00000605000000000000" pitchFamily="2" charset="0"/>
              </a:rPr>
              <a:t>Communication and Dissemination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Paper was sent to EVPs </a:t>
            </a:r>
            <a:r>
              <a:rPr lang="en-GB" sz="2800" dirty="0" err="1">
                <a:solidFill>
                  <a:schemeClr val="bg1"/>
                </a:solidFill>
                <a:latin typeface="Halvar Breit Md" panose="00000605000000000000" pitchFamily="2" charset="0"/>
              </a:rPr>
              <a:t>Minzatu</a:t>
            </a: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 and </a:t>
            </a:r>
            <a:r>
              <a:rPr lang="en-GB" sz="2800" dirty="0" err="1">
                <a:solidFill>
                  <a:schemeClr val="bg1"/>
                </a:solidFill>
                <a:latin typeface="Halvar Breit Md" panose="00000605000000000000" pitchFamily="2" charset="0"/>
              </a:rPr>
              <a:t>Zaharieva</a:t>
            </a: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 and their Cabinets as well as the respective 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Halvar Breit Md" panose="00000605000000000000" pitchFamily="2" charset="0"/>
              </a:rPr>
              <a:t>Paper was sent to associations etc. 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5B60F2-A1E7-4561-F94A-F999F86A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05" y="228896"/>
            <a:ext cx="1309202" cy="292099"/>
          </a:xfrm>
          <a:prstGeom prst="rect">
            <a:avLst/>
          </a:prstGeom>
        </p:spPr>
      </p:pic>
      <p:pic>
        <p:nvPicPr>
          <p:cNvPr id="4" name="Picture 3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A1260656-08BD-08F2-C3A9-08F0A25B31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31787"/>
          <a:stretch/>
        </p:blipFill>
        <p:spPr>
          <a:xfrm>
            <a:off x="340136" y="5631082"/>
            <a:ext cx="2238827" cy="7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c2e927-9af8-4d7a-bcee-b6901e5b7063">
      <Terms xmlns="http://schemas.microsoft.com/office/infopath/2007/PartnerControls"/>
    </lcf76f155ced4ddcb4097134ff3c332f>
    <TaxCatchAll xmlns="25f09ba0-8f93-4906-9d77-0e49bf41fb8a" xsi:nil="true"/>
    <link xmlns="4ac2e927-9af8-4d7a-bcee-b6901e5b7063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A32A4419DC44AB8A8B9ACB10826E1" ma:contentTypeVersion="14" ma:contentTypeDescription="Een nieuw document maken." ma:contentTypeScope="" ma:versionID="20e2362e031c5a881f0a7605fc7879ce">
  <xsd:schema xmlns:xsd="http://www.w3.org/2001/XMLSchema" xmlns:xs="http://www.w3.org/2001/XMLSchema" xmlns:p="http://schemas.microsoft.com/office/2006/metadata/properties" xmlns:ns2="4ac2e927-9af8-4d7a-bcee-b6901e5b7063" xmlns:ns3="25f09ba0-8f93-4906-9d77-0e49bf41fb8a" targetNamespace="http://schemas.microsoft.com/office/2006/metadata/properties" ma:root="true" ma:fieldsID="053b7258e231239a17cf841dd2274e99" ns2:_="" ns3:_="">
    <xsd:import namespace="4ac2e927-9af8-4d7a-bcee-b6901e5b7063"/>
    <xsd:import namespace="25f09ba0-8f93-4906-9d77-0e49bf41fb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2e927-9af8-4d7a-bcee-b6901e5b7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bdfc9e-12ba-4509-94d0-f710d3e5c9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09ba0-8f93-4906-9d77-0e49bf41fb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ab79f87-ad2e-46b7-bc04-18aa78f8ad17}" ma:internalName="TaxCatchAll" ma:showField="CatchAllData" ma:web="25f09ba0-8f93-4906-9d77-0e49bf41f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0961B3-E2C4-47EA-AF82-02CC979AC4DD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2bb254bd-bee0-49f6-b915-ccd809a4837d"/>
    <ds:schemaRef ds:uri="http://purl.org/dc/elements/1.1/"/>
    <ds:schemaRef ds:uri="http://www.w3.org/XML/1998/namespace"/>
    <ds:schemaRef ds:uri="http://schemas.openxmlformats.org/package/2006/metadata/core-properties"/>
    <ds:schemaRef ds:uri="5e8e2231-1189-451d-88f9-5ad1f159900a"/>
    <ds:schemaRef ds:uri="http://schemas.microsoft.com/office/2006/metadata/properties"/>
    <ds:schemaRef ds:uri="4ac2e927-9af8-4d7a-bcee-b6901e5b7063"/>
    <ds:schemaRef ds:uri="25f09ba0-8f93-4906-9d77-0e49bf41fb8a"/>
  </ds:schemaRefs>
</ds:datastoreItem>
</file>

<file path=customXml/itemProps2.xml><?xml version="1.0" encoding="utf-8"?>
<ds:datastoreItem xmlns:ds="http://schemas.openxmlformats.org/officeDocument/2006/customXml" ds:itemID="{C234A7EA-4EFC-452F-961E-C985ECD22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c2e927-9af8-4d7a-bcee-b6901e5b7063"/>
    <ds:schemaRef ds:uri="25f09ba0-8f93-4906-9d77-0e49bf41f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3A5CC-2E5C-4F75-81CC-ADEF3D2A80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218</Words>
  <Application>Microsoft Office PowerPoint</Application>
  <PresentationFormat>Widescreen</PresentationFormat>
  <Paragraphs>40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</vt:lpstr>
      <vt:lpstr>       </vt:lpstr>
      <vt:lpstr>       </vt:lpstr>
      <vt:lpstr>       </vt:lpstr>
      <vt:lpstr>       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Anna Coutinho</dc:creator>
  <cp:lastModifiedBy>Olga Wessels</cp:lastModifiedBy>
  <cp:revision>97</cp:revision>
  <dcterms:created xsi:type="dcterms:W3CDTF">2024-04-20T11:55:07Z</dcterms:created>
  <dcterms:modified xsi:type="dcterms:W3CDTF">2025-11-17T14:17:20Z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0x0101004F8A32A4419DC44AB8A8B9ACB10826E1</vt:lpwstr>
  </property>
  <property fmtid="{D5CDD505-2E9C-101B-9397-08002B2CF9AE}" pid="3" name="MediaServiceImageTags">
    <vt:lpwstr/>
  </property>
</Properties>
</file>